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59" r:id="rId5"/>
    <p:sldId id="260" r:id="rId6"/>
    <p:sldId id="265" r:id="rId7"/>
    <p:sldId id="261" r:id="rId8"/>
    <p:sldId id="264" r:id="rId9"/>
    <p:sldId id="262" r:id="rId10"/>
    <p:sldId id="269" r:id="rId11"/>
    <p:sldId id="263" r:id="rId12"/>
    <p:sldId id="268" r:id="rId13"/>
    <p:sldId id="266" r:id="rId14"/>
    <p:sldId id="267"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40" d="100"/>
          <a:sy n="140" d="100"/>
        </p:scale>
        <p:origin x="-1544" y="-11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E9288A-14F9-4F8A-92DD-67EDE416B732}" type="datetimeFigureOut">
              <a:rPr lang="en-US" smtClean="0"/>
              <a:pPr/>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45245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E9288A-14F9-4F8A-92DD-67EDE416B732}" type="datetimeFigureOut">
              <a:rPr lang="en-US" smtClean="0"/>
              <a:pPr/>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5226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E9288A-14F9-4F8A-92DD-67EDE416B732}" type="datetimeFigureOut">
              <a:rPr lang="en-US" smtClean="0"/>
              <a:pPr/>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639134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E9288A-14F9-4F8A-92DD-67EDE416B732}" type="datetimeFigureOut">
              <a:rPr lang="en-US" smtClean="0"/>
              <a:pPr/>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91031159"/>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E9288A-14F9-4F8A-92DD-67EDE416B732}" type="datetimeFigureOut">
              <a:rPr lang="en-US" smtClean="0"/>
              <a:pPr/>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91388587"/>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E9288A-14F9-4F8A-92DD-67EDE416B732}" type="datetimeFigureOut">
              <a:rPr lang="en-US" smtClean="0"/>
              <a:pPr/>
              <a:t>8/7/12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0748516"/>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E9288A-14F9-4F8A-92DD-67EDE416B732}" type="datetimeFigureOut">
              <a:rPr lang="en-US" smtClean="0"/>
              <a:pPr/>
              <a:t>8/7/12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46497742"/>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E9288A-14F9-4F8A-92DD-67EDE416B732}" type="datetimeFigureOut">
              <a:rPr lang="en-US" smtClean="0"/>
              <a:pPr/>
              <a:t>8/7/12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01903350"/>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E9288A-14F9-4F8A-92DD-67EDE416B732}" type="datetimeFigureOut">
              <a:rPr lang="en-US" smtClean="0"/>
              <a:pPr/>
              <a:t>8/7/12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48697671"/>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E9288A-14F9-4F8A-92DD-67EDE416B732}" type="datetimeFigureOut">
              <a:rPr lang="en-US" smtClean="0"/>
              <a:pPr/>
              <a:t>8/7/12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47524976"/>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E9288A-14F9-4F8A-92DD-67EDE416B732}" type="datetimeFigureOut">
              <a:rPr lang="en-US" smtClean="0"/>
              <a:pPr/>
              <a:t>8/7/12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996393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E9288A-14F9-4F8A-92DD-67EDE416B732}" type="datetimeFigureOut">
              <a:rPr lang="en-US" smtClean="0"/>
              <a:pPr/>
              <a:t>8/7/12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1EDE52-E630-4EFE-8D29-8927C861AB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15178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AW579icDRSA&amp;feature=g-v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smtClean="0"/>
              <a:t>The 4 Minute Prayer</a:t>
            </a:r>
            <a:endParaRPr lang="en-US" sz="7200" dirty="0"/>
          </a:p>
        </p:txBody>
      </p:sp>
      <p:sp>
        <p:nvSpPr>
          <p:cNvPr id="3" name="Subtitle 2"/>
          <p:cNvSpPr>
            <a:spLocks noGrp="1"/>
          </p:cNvSpPr>
          <p:nvPr>
            <p:ph type="subTitle" idx="1"/>
          </p:nvPr>
        </p:nvSpPr>
        <p:spPr/>
        <p:txBody>
          <a:bodyPr>
            <a:normAutofit/>
          </a:bodyPr>
          <a:lstStyle/>
          <a:p>
            <a:r>
              <a:rPr lang="en-US" sz="3600" dirty="0" smtClean="0"/>
              <a:t>How it can </a:t>
            </a:r>
            <a:r>
              <a:rPr lang="en-US" sz="3600" dirty="0" smtClean="0">
                <a:latin typeface="Algerian" pitchFamily="82" charset="0"/>
              </a:rPr>
              <a:t>transform</a:t>
            </a:r>
            <a:r>
              <a:rPr lang="en-US" sz="3600" dirty="0" smtClean="0"/>
              <a:t> lives!</a:t>
            </a:r>
          </a:p>
          <a:p>
            <a:endParaRPr lang="en-US" sz="36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388649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for Class Prayer</a:t>
            </a:r>
            <a:endParaRPr lang="en-US" dirty="0"/>
          </a:p>
        </p:txBody>
      </p:sp>
      <p:sp>
        <p:nvSpPr>
          <p:cNvPr id="3" name="Content Placeholder 2"/>
          <p:cNvSpPr>
            <a:spLocks noGrp="1"/>
          </p:cNvSpPr>
          <p:nvPr>
            <p:ph idx="1"/>
          </p:nvPr>
        </p:nvSpPr>
        <p:spPr>
          <a:xfrm>
            <a:off x="457200" y="1546369"/>
            <a:ext cx="8229600" cy="4525963"/>
          </a:xfrm>
        </p:spPr>
        <p:txBody>
          <a:bodyPr/>
          <a:lstStyle/>
          <a:p>
            <a:r>
              <a:rPr lang="en-US" dirty="0" smtClean="0"/>
              <a:t>Image Reflection</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09601" y="2133600"/>
            <a:ext cx="4648200" cy="38862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4" name="Rectangle 3"/>
          <p:cNvSpPr/>
          <p:nvPr/>
        </p:nvSpPr>
        <p:spPr>
          <a:xfrm>
            <a:off x="457200" y="5987143"/>
            <a:ext cx="3886200" cy="646331"/>
          </a:xfrm>
          <a:prstGeom prst="rect">
            <a:avLst/>
          </a:prstGeom>
        </p:spPr>
        <p:txBody>
          <a:bodyPr wrap="square">
            <a:spAutoFit/>
          </a:bodyPr>
          <a:lstStyle/>
          <a:p>
            <a:r>
              <a:rPr lang="en-US" dirty="0"/>
              <a:t>http://www.youthareawesome.com/wp-content/uploads/2012/01/Excuse.jpg</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724400" y="2133600"/>
            <a:ext cx="4419600" cy="388184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5" name="Rectangle 4"/>
          <p:cNvSpPr/>
          <p:nvPr/>
        </p:nvSpPr>
        <p:spPr>
          <a:xfrm>
            <a:off x="4529546" y="6019800"/>
            <a:ext cx="4572000" cy="646331"/>
          </a:xfrm>
          <a:prstGeom prst="rect">
            <a:avLst/>
          </a:prstGeom>
        </p:spPr>
        <p:txBody>
          <a:bodyPr>
            <a:spAutoFit/>
          </a:bodyPr>
          <a:lstStyle/>
          <a:p>
            <a:r>
              <a:rPr lang="en-US" sz="1200" dirty="0"/>
              <a:t>https://lh3.googleusercontent.com/-sSTKMOL-zLY/Tya8OVknE2I/AAAAAAAAMvc/1MYRE9ZWWSU/I%2Bsalute%2Bher%2Bdetermination.jpg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15553524"/>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Options for Class Prayer</a:t>
            </a:r>
            <a:endParaRPr lang="en-US" dirty="0"/>
          </a:p>
        </p:txBody>
      </p:sp>
      <p:sp>
        <p:nvSpPr>
          <p:cNvPr id="3" name="Content Placeholder 2"/>
          <p:cNvSpPr>
            <a:spLocks noGrp="1"/>
          </p:cNvSpPr>
          <p:nvPr>
            <p:ph idx="1"/>
          </p:nvPr>
        </p:nvSpPr>
        <p:spPr/>
        <p:txBody>
          <a:bodyPr>
            <a:normAutofit fontScale="85000" lnSpcReduction="20000"/>
          </a:bodyPr>
          <a:lstStyle/>
          <a:p>
            <a:r>
              <a:rPr lang="en-US" dirty="0"/>
              <a:t>Catechism </a:t>
            </a:r>
          </a:p>
          <a:p>
            <a:r>
              <a:rPr lang="en-US" dirty="0"/>
              <a:t>Petitions/Intentions</a:t>
            </a:r>
          </a:p>
          <a:p>
            <a:r>
              <a:rPr lang="en-US" dirty="0"/>
              <a:t>Silence</a:t>
            </a:r>
          </a:p>
          <a:p>
            <a:r>
              <a:rPr lang="en-US" dirty="0"/>
              <a:t>Interactive Questions (Come up to the board…)</a:t>
            </a:r>
          </a:p>
          <a:p>
            <a:r>
              <a:rPr lang="en-US" dirty="0"/>
              <a:t>Journaling</a:t>
            </a:r>
          </a:p>
          <a:p>
            <a:r>
              <a:rPr lang="en-US" dirty="0"/>
              <a:t>Active Love…God is Love (Write a Letter, Send a Text </a:t>
            </a:r>
            <a:r>
              <a:rPr lang="en-US" dirty="0" err="1"/>
              <a:t>Msg</a:t>
            </a:r>
            <a:r>
              <a:rPr lang="en-US" dirty="0"/>
              <a:t>, Write an Email, Affirm a Classmate and be affirmed)</a:t>
            </a:r>
          </a:p>
          <a:p>
            <a:r>
              <a:rPr lang="en-US" dirty="0"/>
              <a:t>Video: </a:t>
            </a:r>
            <a:r>
              <a:rPr lang="en-US" dirty="0">
                <a:hlinkClick r:id="rId2"/>
              </a:rPr>
              <a:t>http://</a:t>
            </a:r>
            <a:r>
              <a:rPr lang="en-US" dirty="0" smtClean="0">
                <a:hlinkClick r:id="rId2"/>
              </a:rPr>
              <a:t>www.youtube.com/watch?v=AW579icDRSA&amp;feature=g-vrec</a:t>
            </a:r>
            <a:endParaRPr lang="en-US" dirty="0" smtClean="0"/>
          </a:p>
          <a:p>
            <a:pPr marL="0"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01174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Options for Class Prayer</a:t>
            </a:r>
            <a:endParaRPr lang="en-US" dirty="0"/>
          </a:p>
        </p:txBody>
      </p:sp>
      <p:sp>
        <p:nvSpPr>
          <p:cNvPr id="3" name="Content Placeholder 2"/>
          <p:cNvSpPr>
            <a:spLocks noGrp="1"/>
          </p:cNvSpPr>
          <p:nvPr>
            <p:ph idx="1"/>
          </p:nvPr>
        </p:nvSpPr>
        <p:spPr/>
        <p:txBody>
          <a:bodyPr>
            <a:normAutofit fontScale="85000" lnSpcReduction="20000"/>
          </a:bodyPr>
          <a:lstStyle/>
          <a:p>
            <a:r>
              <a:rPr lang="en-US" dirty="0"/>
              <a:t>Survey Prayers</a:t>
            </a:r>
          </a:p>
          <a:p>
            <a:r>
              <a:rPr lang="en-US" dirty="0"/>
              <a:t>Modern Parables</a:t>
            </a:r>
          </a:p>
          <a:p>
            <a:r>
              <a:rPr lang="en-US" dirty="0"/>
              <a:t>Object Reflections </a:t>
            </a:r>
          </a:p>
          <a:p>
            <a:r>
              <a:rPr lang="en-US" dirty="0"/>
              <a:t>Spiritual Quotes</a:t>
            </a:r>
          </a:p>
          <a:p>
            <a:r>
              <a:rPr lang="en-US" dirty="0" smtClean="0"/>
              <a:t>Music/Song</a:t>
            </a:r>
          </a:p>
          <a:p>
            <a:r>
              <a:rPr lang="en-US" dirty="0"/>
              <a:t>Phone-A-Friend</a:t>
            </a:r>
          </a:p>
          <a:p>
            <a:r>
              <a:rPr lang="en-US" dirty="0"/>
              <a:t>Skype</a:t>
            </a:r>
          </a:p>
          <a:p>
            <a:r>
              <a:rPr lang="en-US" dirty="0"/>
              <a:t>Guest</a:t>
            </a:r>
          </a:p>
          <a:p>
            <a:r>
              <a:rPr lang="en-US" dirty="0"/>
              <a:t>Spontaneous Vocal </a:t>
            </a:r>
            <a:r>
              <a:rPr lang="en-US" dirty="0" smtClean="0"/>
              <a:t>Prayer</a:t>
            </a:r>
          </a:p>
          <a:p>
            <a:r>
              <a:rPr lang="en-US" dirty="0" smtClean="0"/>
              <a:t>Invite a Campus Minister to open in Class Prayer </a:t>
            </a:r>
            <a:r>
              <a:rPr lang="en-US" dirty="0" smtClean="0">
                <a:sym typeface="Wingdings" pitchFamily="2" charset="2"/>
              </a:rPr>
              <a:t></a:t>
            </a:r>
            <a:endParaRPr lang="en-US" dirty="0"/>
          </a:p>
          <a:p>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37111274"/>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Great Foundation for Developing the Classroom Prayer</a:t>
            </a:r>
            <a:endParaRPr lang="en-US" dirty="0"/>
          </a:p>
        </p:txBody>
      </p:sp>
      <p:sp>
        <p:nvSpPr>
          <p:cNvPr id="3" name="Content Placeholder 2"/>
          <p:cNvSpPr>
            <a:spLocks noGrp="1"/>
          </p:cNvSpPr>
          <p:nvPr>
            <p:ph idx="1"/>
          </p:nvPr>
        </p:nvSpPr>
        <p:spPr/>
        <p:txBody>
          <a:bodyPr/>
          <a:lstStyle/>
          <a:p>
            <a:r>
              <a:rPr lang="en-US" dirty="0" smtClean="0"/>
              <a:t>1 John 4:7-8</a:t>
            </a:r>
          </a:p>
          <a:p>
            <a:pPr lvl="1"/>
            <a:r>
              <a:rPr lang="en-US" dirty="0" smtClean="0"/>
              <a:t>…GOD IS LOVE…</a:t>
            </a:r>
          </a:p>
          <a:p>
            <a:r>
              <a:rPr lang="en-US" dirty="0" smtClean="0"/>
              <a:t>So then, how might I best communicate Love to my students to share God with them?</a:t>
            </a:r>
          </a:p>
          <a:p>
            <a:r>
              <a:rPr lang="en-US" dirty="0" smtClean="0"/>
              <a:t>Lets consider the 5 Love Languages…</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622655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Love Languages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Service:  We serve them everyday as Teacher</a:t>
            </a:r>
          </a:p>
          <a:p>
            <a:r>
              <a:rPr lang="en-US" dirty="0" smtClean="0"/>
              <a:t>Gift Giving:  What small gift might we be able to surprise them with (This does not have to be something purchased)</a:t>
            </a:r>
          </a:p>
          <a:p>
            <a:r>
              <a:rPr lang="en-US" dirty="0" smtClean="0"/>
              <a:t>Affirmation:  Consciously choose 2 or 3 students per day to personally affirm</a:t>
            </a:r>
          </a:p>
          <a:p>
            <a:r>
              <a:rPr lang="en-US" dirty="0" smtClean="0"/>
              <a:t>Touch:  Mother Teresa rarely encountered a person whose hand she did not shake or whose head she did not pat, or whose neck she did not hug, or whose shoulder she did not touch.  Safe Environment rightfully warns us against inappropriate touching, but Love teaches us appropriate touching.</a:t>
            </a:r>
          </a:p>
          <a:p>
            <a:r>
              <a:rPr lang="en-US" dirty="0" smtClean="0"/>
              <a:t>Quality Time:  Most of our lives are dedicated to these young people already</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64211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‘On The Fly’ Prayer Guide</a:t>
            </a:r>
            <a:endParaRPr lang="en-US" dirty="0"/>
          </a:p>
        </p:txBody>
      </p:sp>
      <p:sp>
        <p:nvSpPr>
          <p:cNvPr id="3" name="Content Placeholder 2"/>
          <p:cNvSpPr>
            <a:spLocks noGrp="1"/>
          </p:cNvSpPr>
          <p:nvPr>
            <p:ph idx="1"/>
          </p:nvPr>
        </p:nvSpPr>
        <p:spPr/>
        <p:txBody>
          <a:bodyPr>
            <a:normAutofit lnSpcReduction="10000"/>
          </a:bodyPr>
          <a:lstStyle/>
          <a:p>
            <a:r>
              <a:rPr lang="en-US" dirty="0" smtClean="0"/>
              <a:t>If you’re too busy to include in your lesson planning a variety of enriching 4 Minute Class Prayers, but you still want a powerful opening prayer, here is a suggestion:</a:t>
            </a:r>
          </a:p>
          <a:p>
            <a:pPr lvl="1"/>
            <a:r>
              <a:rPr lang="en-US" dirty="0" smtClean="0"/>
              <a:t>Recognize the emotion/disposition/posture/conversation/body language/eyes of your class and tailor a spontaneous prayer to what you see.  As you greet, look them in the eyes and listen and then trust </a:t>
            </a:r>
            <a:r>
              <a:rPr lang="en-US" smtClean="0"/>
              <a:t>your intuition.</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25034185"/>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Lets do the Math…</a:t>
            </a:r>
            <a:endParaRPr lang="en-US" sz="5400"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002060"/>
                </a:solidFill>
              </a:rPr>
              <a:t>4 min/day X 7 Classes/day = </a:t>
            </a:r>
          </a:p>
          <a:p>
            <a:pPr lvl="1"/>
            <a:r>
              <a:rPr lang="en-US" dirty="0" smtClean="0">
                <a:solidFill>
                  <a:srgbClr val="002060"/>
                </a:solidFill>
              </a:rPr>
              <a:t>28 minutes of prayer with students per day</a:t>
            </a:r>
          </a:p>
          <a:p>
            <a:r>
              <a:rPr lang="en-US" dirty="0" smtClean="0">
                <a:solidFill>
                  <a:srgbClr val="00B050"/>
                </a:solidFill>
              </a:rPr>
              <a:t>28 min/day X 5 Days/</a:t>
            </a:r>
            <a:r>
              <a:rPr lang="en-US" dirty="0" err="1" smtClean="0">
                <a:solidFill>
                  <a:srgbClr val="00B050"/>
                </a:solidFill>
              </a:rPr>
              <a:t>Wk</a:t>
            </a:r>
            <a:r>
              <a:rPr lang="en-US" dirty="0" smtClean="0">
                <a:solidFill>
                  <a:srgbClr val="00B050"/>
                </a:solidFill>
              </a:rPr>
              <a:t> = </a:t>
            </a:r>
          </a:p>
          <a:p>
            <a:pPr lvl="1"/>
            <a:r>
              <a:rPr lang="en-US" dirty="0" smtClean="0">
                <a:solidFill>
                  <a:srgbClr val="00B050"/>
                </a:solidFill>
              </a:rPr>
              <a:t>2hrs 20min of prayer with students per week</a:t>
            </a:r>
          </a:p>
          <a:p>
            <a:r>
              <a:rPr lang="en-US" dirty="0" smtClean="0">
                <a:solidFill>
                  <a:schemeClr val="accent6">
                    <a:lumMod val="75000"/>
                  </a:schemeClr>
                </a:solidFill>
              </a:rPr>
              <a:t>2:20min/</a:t>
            </a:r>
            <a:r>
              <a:rPr lang="en-US" dirty="0" err="1" smtClean="0">
                <a:solidFill>
                  <a:schemeClr val="accent6">
                    <a:lumMod val="75000"/>
                  </a:schemeClr>
                </a:solidFill>
              </a:rPr>
              <a:t>wk</a:t>
            </a:r>
            <a:r>
              <a:rPr lang="en-US" dirty="0" smtClean="0">
                <a:solidFill>
                  <a:schemeClr val="accent6">
                    <a:lumMod val="75000"/>
                  </a:schemeClr>
                </a:solidFill>
              </a:rPr>
              <a:t> X 4 </a:t>
            </a:r>
            <a:r>
              <a:rPr lang="en-US" dirty="0" err="1" smtClean="0">
                <a:solidFill>
                  <a:schemeClr val="accent6">
                    <a:lumMod val="75000"/>
                  </a:schemeClr>
                </a:solidFill>
              </a:rPr>
              <a:t>Wks</a:t>
            </a:r>
            <a:r>
              <a:rPr lang="en-US" dirty="0" smtClean="0">
                <a:solidFill>
                  <a:schemeClr val="accent6">
                    <a:lumMod val="75000"/>
                  </a:schemeClr>
                </a:solidFill>
              </a:rPr>
              <a:t>/</a:t>
            </a:r>
            <a:r>
              <a:rPr lang="en-US" dirty="0" err="1" smtClean="0">
                <a:solidFill>
                  <a:schemeClr val="accent6">
                    <a:lumMod val="75000"/>
                  </a:schemeClr>
                </a:solidFill>
              </a:rPr>
              <a:t>Mnth</a:t>
            </a:r>
            <a:r>
              <a:rPr lang="en-US" dirty="0" smtClean="0">
                <a:solidFill>
                  <a:schemeClr val="accent6">
                    <a:lumMod val="75000"/>
                  </a:schemeClr>
                </a:solidFill>
              </a:rPr>
              <a:t> = </a:t>
            </a:r>
          </a:p>
          <a:p>
            <a:pPr lvl="1"/>
            <a:r>
              <a:rPr lang="en-US" dirty="0" smtClean="0">
                <a:solidFill>
                  <a:schemeClr val="accent6">
                    <a:lumMod val="75000"/>
                  </a:schemeClr>
                </a:solidFill>
              </a:rPr>
              <a:t>560 min. of prayer or (9hrs 20min) of prayer with students per month</a:t>
            </a:r>
          </a:p>
          <a:p>
            <a:r>
              <a:rPr lang="en-US" dirty="0" smtClean="0">
                <a:solidFill>
                  <a:srgbClr val="FF0000"/>
                </a:solidFill>
              </a:rPr>
              <a:t>9:20min/</a:t>
            </a:r>
            <a:r>
              <a:rPr lang="en-US" dirty="0" err="1" smtClean="0">
                <a:solidFill>
                  <a:srgbClr val="FF0000"/>
                </a:solidFill>
              </a:rPr>
              <a:t>mnth</a:t>
            </a:r>
            <a:r>
              <a:rPr lang="en-US" dirty="0" smtClean="0">
                <a:solidFill>
                  <a:srgbClr val="FF0000"/>
                </a:solidFill>
              </a:rPr>
              <a:t> X 8 </a:t>
            </a:r>
            <a:r>
              <a:rPr lang="en-US" dirty="0" err="1" smtClean="0">
                <a:solidFill>
                  <a:srgbClr val="FF0000"/>
                </a:solidFill>
              </a:rPr>
              <a:t>mnths</a:t>
            </a:r>
            <a:r>
              <a:rPr lang="en-US" dirty="0" smtClean="0">
                <a:solidFill>
                  <a:srgbClr val="FF0000"/>
                </a:solidFill>
              </a:rPr>
              <a:t>/</a:t>
            </a:r>
            <a:r>
              <a:rPr lang="en-US" dirty="0" err="1" smtClean="0">
                <a:solidFill>
                  <a:srgbClr val="FF0000"/>
                </a:solidFill>
              </a:rPr>
              <a:t>yr</a:t>
            </a:r>
            <a:r>
              <a:rPr lang="en-US" dirty="0" smtClean="0">
                <a:solidFill>
                  <a:srgbClr val="FF0000"/>
                </a:solidFill>
              </a:rPr>
              <a:t> = </a:t>
            </a:r>
          </a:p>
          <a:p>
            <a:pPr lvl="1"/>
            <a:r>
              <a:rPr lang="en-US" dirty="0" smtClean="0">
                <a:solidFill>
                  <a:srgbClr val="FF0000"/>
                </a:solidFill>
              </a:rPr>
              <a:t>4,480 min of prayer or </a:t>
            </a:r>
            <a:r>
              <a:rPr lang="en-US" b="1" i="1" dirty="0" smtClean="0">
                <a:solidFill>
                  <a:srgbClr val="FF0000"/>
                </a:solidFill>
              </a:rPr>
              <a:t>74 hours of teachers praying with our students per school year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07867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Lets Look at it from the viewpoint of a Student</a:t>
            </a:r>
            <a:endParaRPr lang="en-US" dirty="0"/>
          </a:p>
        </p:txBody>
      </p:sp>
      <p:sp>
        <p:nvSpPr>
          <p:cNvPr id="3" name="Content Placeholder 2"/>
          <p:cNvSpPr>
            <a:spLocks noGrp="1"/>
          </p:cNvSpPr>
          <p:nvPr>
            <p:ph idx="1"/>
          </p:nvPr>
        </p:nvSpPr>
        <p:spPr/>
        <p:txBody>
          <a:bodyPr/>
          <a:lstStyle/>
          <a:p>
            <a:r>
              <a:rPr lang="en-US" dirty="0" smtClean="0"/>
              <a:t>If we asked a student:  </a:t>
            </a:r>
          </a:p>
          <a:p>
            <a:pPr lvl="1"/>
            <a:r>
              <a:rPr lang="en-US" dirty="0" smtClean="0"/>
              <a:t>“Do you think you could grow significantly closer to Jesus if St. Thomas More High School devoted 7 faithful adults who together would give you 74 hours to guide you in prayer over the course of your sophomore year?”</a:t>
            </a:r>
          </a:p>
          <a:p>
            <a:pPr lvl="2"/>
            <a:r>
              <a:rPr lang="en-US" dirty="0" smtClean="0"/>
              <a:t>Looking at it this way makes me wonder…How could anyone NOT grow closer to Jesus with that number of loving people giving that much time?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23648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What Are We Doing With </a:t>
            </a:r>
            <a:br>
              <a:rPr lang="en-US" dirty="0" smtClean="0"/>
            </a:br>
            <a:r>
              <a:rPr lang="en-US" dirty="0" smtClean="0"/>
              <a:t>‘Class Prayer’?</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The feedback from the students:</a:t>
            </a:r>
          </a:p>
          <a:p>
            <a:r>
              <a:rPr lang="en-US" dirty="0" smtClean="0"/>
              <a:t>Some class prayer is so fast that we barely finish standing for the prayer before we’re sitting back down</a:t>
            </a:r>
          </a:p>
          <a:p>
            <a:r>
              <a:rPr lang="en-US" dirty="0" smtClean="0"/>
              <a:t>‘One teacher pulled out a One Dollar Bill and asked us how much it’s worth.  She then crumpled up the bill and asked us how much it’s worth.’  She pointed out that even though sometimes life beats us up, our worth to God never changes.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229150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the Feedback</a:t>
            </a:r>
            <a:endParaRPr lang="en-US" dirty="0"/>
          </a:p>
        </p:txBody>
      </p:sp>
      <p:sp>
        <p:nvSpPr>
          <p:cNvPr id="6" name="Text Placeholder 5"/>
          <p:cNvSpPr>
            <a:spLocks noGrp="1"/>
          </p:cNvSpPr>
          <p:nvPr>
            <p:ph type="body" idx="1"/>
          </p:nvPr>
        </p:nvSpPr>
        <p:spPr/>
        <p:txBody>
          <a:bodyPr/>
          <a:lstStyle/>
          <a:p>
            <a:r>
              <a:rPr lang="en-US" dirty="0" smtClean="0"/>
              <a:t>Speed Prayer</a:t>
            </a:r>
            <a:endParaRPr lang="en-US" dirty="0"/>
          </a:p>
        </p:txBody>
      </p:sp>
      <p:sp>
        <p:nvSpPr>
          <p:cNvPr id="7" name="Content Placeholder 6"/>
          <p:cNvSpPr>
            <a:spLocks noGrp="1"/>
          </p:cNvSpPr>
          <p:nvPr>
            <p:ph sz="half" idx="2"/>
          </p:nvPr>
        </p:nvSpPr>
        <p:spPr/>
        <p:txBody>
          <a:bodyPr/>
          <a:lstStyle/>
          <a:p>
            <a:r>
              <a:rPr lang="en-US" dirty="0" smtClean="0"/>
              <a:t>Took maybe one minute</a:t>
            </a:r>
          </a:p>
          <a:p>
            <a:r>
              <a:rPr lang="en-US" dirty="0" smtClean="0"/>
              <a:t>The students became aware at how fast the prayer was</a:t>
            </a:r>
          </a:p>
          <a:p>
            <a:r>
              <a:rPr lang="en-US" dirty="0" smtClean="0"/>
              <a:t>Impression – Prayer is an obligatory routine </a:t>
            </a:r>
          </a:p>
          <a:p>
            <a:pPr marL="0" indent="0">
              <a:buNone/>
            </a:pPr>
            <a:endParaRPr lang="en-US" dirty="0"/>
          </a:p>
        </p:txBody>
      </p:sp>
      <p:sp>
        <p:nvSpPr>
          <p:cNvPr id="8" name="Text Placeholder 7"/>
          <p:cNvSpPr>
            <a:spLocks noGrp="1"/>
          </p:cNvSpPr>
          <p:nvPr>
            <p:ph type="body" sz="quarter" idx="3"/>
          </p:nvPr>
        </p:nvSpPr>
        <p:spPr/>
        <p:txBody>
          <a:bodyPr/>
          <a:lstStyle/>
          <a:p>
            <a:r>
              <a:rPr lang="en-US" dirty="0" smtClean="0"/>
              <a:t>‘One Dollar’ Prayer</a:t>
            </a:r>
            <a:endParaRPr lang="en-US" dirty="0"/>
          </a:p>
        </p:txBody>
      </p:sp>
      <p:sp>
        <p:nvSpPr>
          <p:cNvPr id="9" name="Content Placeholder 8"/>
          <p:cNvSpPr>
            <a:spLocks noGrp="1"/>
          </p:cNvSpPr>
          <p:nvPr>
            <p:ph sz="quarter" idx="4"/>
          </p:nvPr>
        </p:nvSpPr>
        <p:spPr/>
        <p:txBody>
          <a:bodyPr/>
          <a:lstStyle/>
          <a:p>
            <a:r>
              <a:rPr lang="en-US" dirty="0" smtClean="0"/>
              <a:t>Took maybe two minutes</a:t>
            </a:r>
          </a:p>
          <a:p>
            <a:r>
              <a:rPr lang="en-US" dirty="0" smtClean="0"/>
              <a:t>The students became aware of their unchanging worth in God</a:t>
            </a:r>
          </a:p>
          <a:p>
            <a:r>
              <a:rPr lang="en-US" dirty="0" smtClean="0"/>
              <a:t>Impression – Prayer is transformative &amp; uplifting</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571502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Challenges for the Teacher</a:t>
            </a:r>
            <a:endParaRPr lang="en-US" dirty="0"/>
          </a:p>
        </p:txBody>
      </p:sp>
      <p:sp>
        <p:nvSpPr>
          <p:cNvPr id="8" name="Content Placeholder 7"/>
          <p:cNvSpPr>
            <a:spLocks noGrp="1"/>
          </p:cNvSpPr>
          <p:nvPr>
            <p:ph idx="1"/>
          </p:nvPr>
        </p:nvSpPr>
        <p:spPr/>
        <p:txBody>
          <a:bodyPr>
            <a:normAutofit fontScale="85000" lnSpcReduction="20000"/>
          </a:bodyPr>
          <a:lstStyle/>
          <a:p>
            <a:r>
              <a:rPr lang="en-US" dirty="0" smtClean="0"/>
              <a:t>‘</a:t>
            </a:r>
            <a:r>
              <a:rPr lang="en-US" i="1" dirty="0" smtClean="0"/>
              <a:t>The Rush</a:t>
            </a:r>
            <a:r>
              <a:rPr lang="en-US" dirty="0" smtClean="0"/>
              <a:t>’ – It’s a challenge to teach everything we have to cover in our subject matter using 50 minutes per class</a:t>
            </a:r>
          </a:p>
          <a:p>
            <a:r>
              <a:rPr lang="en-US" i="1" dirty="0" smtClean="0"/>
              <a:t>Preparation time</a:t>
            </a:r>
            <a:r>
              <a:rPr lang="en-US" dirty="0" smtClean="0"/>
              <a:t>:  Lesson Planning and Grading take a significant amount of time outside of class, leaving no time to plan class prayer</a:t>
            </a:r>
          </a:p>
          <a:p>
            <a:r>
              <a:rPr lang="en-US" i="1" dirty="0" smtClean="0"/>
              <a:t>Personal Uneasiness</a:t>
            </a:r>
            <a:r>
              <a:rPr lang="en-US" dirty="0" smtClean="0"/>
              <a:t> with different methods of prayer</a:t>
            </a:r>
          </a:p>
          <a:p>
            <a:r>
              <a:rPr lang="en-US" i="1" dirty="0" smtClean="0"/>
              <a:t>Doubt</a:t>
            </a:r>
            <a:r>
              <a:rPr lang="en-US" dirty="0" smtClean="0"/>
              <a:t>:  Not convinced that 4 minutes of prayer to start class can make that big of a difference</a:t>
            </a:r>
          </a:p>
          <a:p>
            <a:r>
              <a:rPr lang="en-US" i="1" dirty="0" smtClean="0"/>
              <a:t>Usage</a:t>
            </a:r>
            <a:r>
              <a:rPr lang="en-US" dirty="0" smtClean="0"/>
              <a:t>:  It’s tempting to use Class Prayer strictly as a method of bringing the class to order and quieting the students before Subject Matter Lessons</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43001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Scripture and Prayer</a:t>
            </a:r>
            <a:endParaRPr lang="en-US" dirty="0"/>
          </a:p>
        </p:txBody>
      </p:sp>
      <p:sp>
        <p:nvSpPr>
          <p:cNvPr id="8" name="Content Placeholder 7"/>
          <p:cNvSpPr>
            <a:spLocks noGrp="1"/>
          </p:cNvSpPr>
          <p:nvPr>
            <p:ph idx="1"/>
          </p:nvPr>
        </p:nvSpPr>
        <p:spPr/>
        <p:txBody>
          <a:bodyPr>
            <a:normAutofit fontScale="92500" lnSpcReduction="20000"/>
          </a:bodyPr>
          <a:lstStyle/>
          <a:p>
            <a:r>
              <a:rPr lang="en-US" dirty="0"/>
              <a:t>All things whatsoever you ask when you pray, believe that you shall receive, and they shall come to you. (Mark 11:2</a:t>
            </a:r>
            <a:r>
              <a:rPr lang="en-US" dirty="0" smtClean="0"/>
              <a:t>)</a:t>
            </a:r>
          </a:p>
          <a:p>
            <a:r>
              <a:rPr lang="en-US" dirty="0"/>
              <a:t>Every one that asks receives. (Luke 11:10</a:t>
            </a:r>
            <a:r>
              <a:rPr lang="en-US" dirty="0" smtClean="0"/>
              <a:t>)</a:t>
            </a:r>
          </a:p>
          <a:p>
            <a:r>
              <a:rPr lang="en-US" dirty="0"/>
              <a:t>Amen, amen, I say unto you, if you ask the Father anything in My name, He will give it you. </a:t>
            </a:r>
            <a:r>
              <a:rPr lang="en-US" dirty="0" smtClean="0"/>
              <a:t>(</a:t>
            </a:r>
            <a:r>
              <a:rPr lang="en-US" dirty="0"/>
              <a:t>John 16:23</a:t>
            </a:r>
            <a:r>
              <a:rPr lang="en-US" dirty="0" smtClean="0"/>
              <a:t>)</a:t>
            </a:r>
          </a:p>
          <a:p>
            <a:r>
              <a:rPr lang="en-US" dirty="0" smtClean="0"/>
              <a:t>Ask, and you will receive; seek, and you will find; knock and the door will be opened for you (Mat 7:7)</a:t>
            </a:r>
          </a:p>
          <a:p>
            <a:r>
              <a:rPr lang="en-US" dirty="0" smtClean="0"/>
              <a:t>Pray without ceasing (1 </a:t>
            </a:r>
            <a:r>
              <a:rPr lang="en-US" dirty="0" err="1" smtClean="0"/>
              <a:t>Thes</a:t>
            </a:r>
            <a:r>
              <a:rPr lang="en-US" dirty="0" smtClean="0"/>
              <a:t> 5:17)</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7936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 SIMPLE DEFINITION OF ‘PRAYER’</a:t>
            </a:r>
            <a:endParaRPr lang="en-US" dirty="0"/>
          </a:p>
        </p:txBody>
      </p:sp>
      <p:sp>
        <p:nvSpPr>
          <p:cNvPr id="8" name="Content Placeholder 7"/>
          <p:cNvSpPr>
            <a:spLocks noGrp="1"/>
          </p:cNvSpPr>
          <p:nvPr>
            <p:ph idx="1"/>
          </p:nvPr>
        </p:nvSpPr>
        <p:spPr/>
        <p:txBody>
          <a:bodyPr>
            <a:normAutofit/>
          </a:bodyPr>
          <a:lstStyle/>
          <a:p>
            <a:pPr algn="ctr"/>
            <a:r>
              <a:rPr lang="en-US" sz="7200" dirty="0" smtClean="0"/>
              <a:t>GROWING CLOSER TO GOD</a:t>
            </a:r>
          </a:p>
          <a:p>
            <a:pPr marL="0" indent="0" algn="ctr">
              <a:buNone/>
            </a:pPr>
            <a:r>
              <a:rPr lang="en-US" sz="2800" dirty="0" smtClean="0"/>
              <a:t>Communicate, Love, Be</a:t>
            </a:r>
            <a:endParaRPr lang="en-US" sz="2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363658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Options for Class Prayer</a:t>
            </a:r>
            <a:endParaRPr lang="en-US" dirty="0"/>
          </a:p>
        </p:txBody>
      </p:sp>
      <p:sp>
        <p:nvSpPr>
          <p:cNvPr id="8" name="Content Placeholder 7"/>
          <p:cNvSpPr>
            <a:spLocks noGrp="1"/>
          </p:cNvSpPr>
          <p:nvPr>
            <p:ph idx="1"/>
          </p:nvPr>
        </p:nvSpPr>
        <p:spPr/>
        <p:txBody>
          <a:bodyPr>
            <a:normAutofit/>
          </a:bodyPr>
          <a:lstStyle/>
          <a:p>
            <a:r>
              <a:rPr lang="en-US" dirty="0" smtClean="0"/>
              <a:t>Memorized Vocal Communal Prayer</a:t>
            </a:r>
          </a:p>
          <a:p>
            <a:pPr lvl="1"/>
            <a:r>
              <a:rPr lang="en-US" dirty="0" smtClean="0"/>
              <a:t>Our Father, Glory Be, Hail Mary</a:t>
            </a:r>
          </a:p>
          <a:p>
            <a:r>
              <a:rPr lang="en-US" dirty="0" smtClean="0"/>
              <a:t>Scripture Reading</a:t>
            </a:r>
          </a:p>
          <a:p>
            <a:pPr lvl="1"/>
            <a:r>
              <a:rPr lang="en-US" dirty="0" smtClean="0"/>
              <a:t>Share Today’s Gospel (</a:t>
            </a:r>
            <a:r>
              <a:rPr lang="en-US" dirty="0" err="1" smtClean="0"/>
              <a:t>iMissal</a:t>
            </a:r>
            <a:r>
              <a:rPr lang="en-US" dirty="0" smtClean="0"/>
              <a:t> App is great)</a:t>
            </a:r>
          </a:p>
          <a:p>
            <a:r>
              <a:rPr lang="en-US" dirty="0" smtClean="0"/>
              <a:t>Spiritual Reading</a:t>
            </a:r>
          </a:p>
          <a:p>
            <a:r>
              <a:rPr lang="en-US" dirty="0" smtClean="0"/>
              <a:t>Daily Mass Readings (</a:t>
            </a:r>
            <a:r>
              <a:rPr lang="en-US" dirty="0" err="1" smtClean="0"/>
              <a:t>iMissal</a:t>
            </a:r>
            <a:r>
              <a:rPr lang="en-US" dirty="0" smtClean="0"/>
              <a:t> App is great)</a:t>
            </a:r>
          </a:p>
          <a:p>
            <a:r>
              <a:rPr lang="en-US" dirty="0" smtClean="0"/>
              <a:t>Guided Meditation</a:t>
            </a:r>
          </a:p>
          <a:p>
            <a:pPr marL="0"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053526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1004</Words>
  <Application>Microsoft Macintosh PowerPoint</Application>
  <PresentationFormat>On-screen Show (4:3)</PresentationFormat>
  <Paragraphs>88</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Office Theme</vt:lpstr>
      <vt:lpstr>The 4 Minute Prayer</vt:lpstr>
      <vt:lpstr>Lets do the Math…</vt:lpstr>
      <vt:lpstr>Lets Look at it from the viewpoint of a Student</vt:lpstr>
      <vt:lpstr>So What Are We Doing With  ‘Class Prayer’?</vt:lpstr>
      <vt:lpstr>Analyzing the Feedback</vt:lpstr>
      <vt:lpstr>The Challenges for the Teacher</vt:lpstr>
      <vt:lpstr>Scripture and Prayer</vt:lpstr>
      <vt:lpstr>A SIMPLE DEFINITION OF ‘PRAYER’</vt:lpstr>
      <vt:lpstr>Options for Class Prayer</vt:lpstr>
      <vt:lpstr>Options for Class Prayer</vt:lpstr>
      <vt:lpstr>More Options for Class Prayer</vt:lpstr>
      <vt:lpstr>More Options for Class Prayer</vt:lpstr>
      <vt:lpstr>A Great Foundation for Developing the Classroom Prayer</vt:lpstr>
      <vt:lpstr>5 Love Languages</vt:lpstr>
      <vt:lpstr>The ‘On The Fly’ Prayer Guide</vt:lpstr>
    </vt:vector>
  </TitlesOfParts>
  <Company>FUJITSU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Lance Strother</dc:creator>
  <cp:lastModifiedBy>Cinde Sulik</cp:lastModifiedBy>
  <cp:revision>23</cp:revision>
  <dcterms:created xsi:type="dcterms:W3CDTF">2012-08-08T03:40:15Z</dcterms:created>
  <dcterms:modified xsi:type="dcterms:W3CDTF">2012-08-08T03:40:25Z</dcterms:modified>
</cp:coreProperties>
</file>